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5" r:id="rId4"/>
    <p:sldId id="257" r:id="rId5"/>
    <p:sldId id="259" r:id="rId6"/>
    <p:sldId id="260" r:id="rId7"/>
    <p:sldId id="290" r:id="rId8"/>
    <p:sldId id="295" r:id="rId9"/>
    <p:sldId id="293" r:id="rId10"/>
    <p:sldId id="292" r:id="rId11"/>
    <p:sldId id="294" r:id="rId12"/>
    <p:sldId id="296" r:id="rId13"/>
    <p:sldId id="297" r:id="rId14"/>
    <p:sldId id="298" r:id="rId15"/>
    <p:sldId id="299" r:id="rId16"/>
    <p:sldId id="304" r:id="rId17"/>
    <p:sldId id="300" r:id="rId18"/>
    <p:sldId id="301" r:id="rId19"/>
    <p:sldId id="302" r:id="rId20"/>
    <p:sldId id="303" r:id="rId21"/>
    <p:sldId id="305" r:id="rId22"/>
    <p:sldId id="306" r:id="rId23"/>
    <p:sldId id="307" r:id="rId24"/>
    <p:sldId id="308" r:id="rId25"/>
    <p:sldId id="309" r:id="rId26"/>
    <p:sldId id="310" r:id="rId27"/>
    <p:sldId id="311" r:id="rId28"/>
    <p:sldId id="312"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23495" y="-1270"/>
            <a:ext cx="12225020" cy="9620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 name="Title 1"/>
          <p:cNvSpPr>
            <a:spLocks noGrp="1"/>
          </p:cNvSpPr>
          <p:nvPr>
            <p:ph type="title"/>
          </p:nvPr>
        </p:nvSpPr>
        <p:spPr>
          <a:xfrm>
            <a:off x="609600" y="274955"/>
            <a:ext cx="10972800" cy="667385"/>
          </a:xfrm>
        </p:spPr>
        <p:txBody>
          <a:bodyPr/>
          <a:lstStyle>
            <a:lvl1pPr>
              <a:defRPr sz="3000"/>
            </a:lvl1pPr>
          </a:lstStyle>
          <a:p>
            <a:r>
              <a:rPr lang="en-US" smtClean="0"/>
              <a:t>Click to edit Master title style</a:t>
            </a:r>
            <a:endParaRPr lang="en-US"/>
          </a:p>
        </p:txBody>
      </p:sp>
      <p:sp>
        <p:nvSpPr>
          <p:cNvPr id="3" name="Content Placeholder 2"/>
          <p:cNvSpPr>
            <a:spLocks noGrp="1"/>
          </p:cNvSpPr>
          <p:nvPr>
            <p:ph idx="1"/>
          </p:nvPr>
        </p:nvSpPr>
        <p:spPr>
          <a:xfrm>
            <a:off x="609600" y="1152525"/>
            <a:ext cx="10972800" cy="4973955"/>
          </a:xfrm>
        </p:spPr>
        <p:txBody>
          <a:bodyPr/>
          <a:lstStyle>
            <a:lvl1pPr>
              <a:defRPr sz="2000"/>
            </a:lvl1pPr>
            <a:lvl3pPr>
              <a:defRPr sz="1600"/>
            </a:lvl3pPr>
            <a:lvl4pPr>
              <a:defRPr sz="1400"/>
            </a:lvl4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955"/>
            <a:ext cx="10972800" cy="6858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266825"/>
            <a:ext cx="10972800" cy="4859655"/>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None/>
        <a:defRPr sz="3000" b="0" i="0"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4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hyperlink" Target="https://github.com/superpikar/inkscape-workshop-2017"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hyperlink" Target="http://fedoraproject.org/wiki/How_to_set_CMYK_color_on_a_design_for_printing"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ribbble.com/shots/3963825-Hotel-App" TargetMode="Externa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ribbble.com/siegemedia" TargetMode="Externa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dribbble.com/artbart" TargetMode="Externa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dribbble.com/ozant"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hyperlink" Target="https://ndop.deviantart.com/gallery/" TargetMode="Externa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dribbble.com/vadimcarazan" TargetMode="External"/></Relationships>
</file>

<file path=ppt/slides/_rels/slide28.xml.rels><?xml version="1.0" encoding="UTF-8" standalone="yes"?>
<Relationships xmlns="http://schemas.openxmlformats.org/package/2006/relationships"><Relationship Id="rId9" Type="http://schemas.openxmlformats.org/officeDocument/2006/relationships/hyperlink" Target="https://graphicdesign.stackexchange.com/questions/56480/exporting-from-indesign-for-print-pdf-jpeg-or-png" TargetMode="External"/><Relationship Id="rId8" Type="http://schemas.openxmlformats.org/officeDocument/2006/relationships/hyperlink" Target="https://poesinkje.blogspot.kr/2016/05/cara-setting-cmyk-desain-inkscape-untuk.html" TargetMode="External"/><Relationship Id="rId7" Type="http://schemas.openxmlformats.org/officeDocument/2006/relationships/hyperlink" Target="https://ismailtaufiq.wordpress.com/2014/05/25/warna-redup-hasil-cetak-file-inkscape/" TargetMode="External"/><Relationship Id="rId6" Type="http://schemas.openxmlformats.org/officeDocument/2006/relationships/hyperlink" Target="https://kelaskita.com/adi-cahyadi-16/kelas/inkscape-indonesia/" TargetMode="External"/><Relationship Id="rId5" Type="http://schemas.openxmlformats.org/officeDocument/2006/relationships/hyperlink" Target="http://fedoraproject.org/wiki/How_to_set_CMYK_color_on_a_design_for_printing" TargetMode="External"/><Relationship Id="rId4" Type="http://schemas.openxmlformats.org/officeDocument/2006/relationships/hyperlink" Target="http://www.lagom.nl/lcd-test/" TargetMode="External"/><Relationship Id="rId3" Type="http://schemas.openxmlformats.org/officeDocument/2006/relationships/hyperlink" Target="http://wiki.inkscape.org/wiki/index.php/Color_management" TargetMode="External"/><Relationship Id="rId2" Type="http://schemas.openxmlformats.org/officeDocument/2006/relationships/hyperlink" Target="https://logosbynick.com/designing-print-ready-business-cards-in-inkscape/" TargetMode="External"/><Relationship Id="rId10" Type="http://schemas.openxmlformats.org/officeDocument/2006/relationships/slideLayout" Target="../slideLayouts/slideLayout2.xml"/><Relationship Id="rId1" Type="http://schemas.openxmlformats.org/officeDocument/2006/relationships/hyperlink" Target="http://www.klaasnotfound.com/2016/06/05/creating-cmyk-prepress-pdfs-with-inkscape-and-scribus/" TargetMode="Externa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pikarlabs.com" TargetMode="Externa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354705"/>
            <a:ext cx="9144000" cy="854075"/>
          </a:xfrm>
        </p:spPr>
        <p:txBody>
          <a:bodyPr/>
          <a:lstStyle/>
          <a:p>
            <a:r>
              <a:rPr lang="en-US" dirty="0"/>
              <a:t>Workshop Inkscape 2017</a:t>
            </a:r>
            <a:endParaRPr lang="en-US" dirty="0"/>
          </a:p>
        </p:txBody>
      </p:sp>
      <p:sp>
        <p:nvSpPr>
          <p:cNvPr id="3" name="Subtitle 2"/>
          <p:cNvSpPr>
            <a:spLocks noGrp="1"/>
          </p:cNvSpPr>
          <p:nvPr>
            <p:ph type="subTitle" idx="1"/>
          </p:nvPr>
        </p:nvSpPr>
        <p:spPr>
          <a:xfrm>
            <a:off x="1524000" y="4300855"/>
            <a:ext cx="9144000" cy="521970"/>
          </a:xfrm>
        </p:spPr>
        <p:txBody>
          <a:bodyPr/>
          <a:lstStyle/>
          <a:p>
            <a:r>
              <a:rPr lang="en-US"/>
              <a:t>Masjid Al Falah, Yeongdeungpo Seoul</a:t>
            </a:r>
            <a:endParaRPr lang="en-US"/>
          </a:p>
          <a:p>
            <a:endParaRPr lang="en-US"/>
          </a:p>
          <a:p>
            <a:endParaRPr lang="en-US"/>
          </a:p>
          <a:p>
            <a:endParaRPr lang="en-US"/>
          </a:p>
          <a:p>
            <a:endParaRPr lang="en-US"/>
          </a:p>
          <a:p>
            <a:r>
              <a:rPr lang="en-US"/>
              <a:t>download materinya di </a:t>
            </a:r>
            <a:r>
              <a:rPr lang="en-US">
                <a:hlinkClick r:id="rId1" action="ppaction://hlinkfile"/>
              </a:rPr>
              <a:t>https://github.com/superpikar/inkscape-workshop-2017</a:t>
            </a:r>
            <a:endParaRPr lang="en-US"/>
          </a:p>
        </p:txBody>
      </p:sp>
      <p:sp>
        <p:nvSpPr>
          <p:cNvPr id="4" name="Subtitle 2"/>
          <p:cNvSpPr>
            <a:spLocks noGrp="1"/>
          </p:cNvSpPr>
          <p:nvPr/>
        </p:nvSpPr>
        <p:spPr>
          <a:xfrm>
            <a:off x="4714240" y="5421630"/>
            <a:ext cx="2753995" cy="445135"/>
          </a:xfrm>
          <a:prstGeom prst="rect">
            <a:avLst/>
          </a:prstGeom>
          <a:solidFill>
            <a:srgbClr val="7030A0"/>
          </a:solid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r>
              <a:rPr lang="en-US">
                <a:solidFill>
                  <a:schemeClr val="bg1"/>
                </a:solidFill>
              </a:rPr>
              <a:t>oleh : @superpikar</a:t>
            </a:r>
            <a:endParaRPr lang="en-US">
              <a:solidFill>
                <a:schemeClr val="bg1"/>
              </a:solidFill>
            </a:endParaRPr>
          </a:p>
        </p:txBody>
      </p:sp>
      <p:sp>
        <p:nvSpPr>
          <p:cNvPr id="6" name="Right Triangle 5"/>
          <p:cNvSpPr/>
          <p:nvPr/>
        </p:nvSpPr>
        <p:spPr>
          <a:xfrm rot="10800000">
            <a:off x="9791700" y="-4445"/>
            <a:ext cx="2400300" cy="2400300"/>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Text Box 6"/>
          <p:cNvSpPr txBox="1"/>
          <p:nvPr/>
        </p:nvSpPr>
        <p:spPr>
          <a:xfrm>
            <a:off x="11106150" y="326390"/>
            <a:ext cx="803910" cy="768350"/>
          </a:xfrm>
          <a:prstGeom prst="rect">
            <a:avLst/>
          </a:prstGeom>
          <a:noFill/>
        </p:spPr>
        <p:txBody>
          <a:bodyPr wrap="none" rtlCol="0">
            <a:spAutoFit/>
          </a:bodyPr>
          <a:p>
            <a:r>
              <a:rPr lang="en-US" altLang="en-GB" sz="4400">
                <a:solidFill>
                  <a:schemeClr val="bg1"/>
                </a:solidFill>
              </a:rPr>
              <a:t>#</a:t>
            </a:r>
            <a:r>
              <a:rPr lang="en-US" altLang="en-GB" sz="4400" b="1">
                <a:solidFill>
                  <a:schemeClr val="bg1"/>
                </a:solidFill>
              </a:rPr>
              <a:t>2</a:t>
            </a:r>
            <a:endParaRPr lang="en-US" altLang="en-GB" sz="4400" b="1">
              <a:solidFill>
                <a:schemeClr val="bg1"/>
              </a:solidFill>
            </a:endParaRPr>
          </a:p>
        </p:txBody>
      </p:sp>
      <p:pic>
        <p:nvPicPr>
          <p:cNvPr id="8" name="Picture 7" descr="inkscape-logo"/>
          <p:cNvPicPr>
            <a:picLocks noChangeAspect="1"/>
          </p:cNvPicPr>
          <p:nvPr/>
        </p:nvPicPr>
        <p:blipFill>
          <a:blip r:embed="rId2"/>
          <a:stretch>
            <a:fillRect/>
          </a:stretch>
        </p:blipFill>
        <p:spPr>
          <a:xfrm>
            <a:off x="5036820" y="1094740"/>
            <a:ext cx="2108200" cy="2108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Inkscape untuk percetakan</a:t>
            </a:r>
            <a:endParaRPr lang="en-US"/>
          </a:p>
        </p:txBody>
      </p:sp>
      <p:sp>
        <p:nvSpPr>
          <p:cNvPr id="3" name="Content Placeholder 2"/>
          <p:cNvSpPr>
            <a:spLocks noGrp="1"/>
          </p:cNvSpPr>
          <p:nvPr>
            <p:ph idx="1"/>
          </p:nvPr>
        </p:nvSpPr>
        <p:spPr/>
        <p:txBody>
          <a:bodyPr/>
          <a:p>
            <a:r>
              <a:rPr lang="en-US"/>
              <a:t>Dari sisi lainnya, ada yang mempermasalahkan redupnya warna, warna yang kurang sesuai dengan desain aslinya, dikarenakan standar warna untuk produksi cetak adalah CMYK sedangkan aplikasi Inkscape tidak mendukung color palette CMYK atau masih memakai color palette RGB. Untuk masalah ini, ada beberapa solusi yang ditawarkan seperti konversi warna file Inkscape dari RGB ke CMYK dengan Scribus yang merupakan aplikasi khusus publishing dan ada juga dengan menggunakan tool CMYKTool seperti yang dipublis oleh fedoraproject.org disini </a:t>
            </a:r>
            <a:r>
              <a:rPr lang="en-US">
                <a:hlinkClick r:id="rId1" tooltip=""/>
              </a:rPr>
              <a:t>http://fedoraproject.org/wiki/How_to_set_CMYK_color_on_a_design_for_printing</a:t>
            </a:r>
            <a:r>
              <a:rPr lang="en-US"/>
              <a:t> .</a:t>
            </a:r>
            <a:endParaRPr lang="en-US"/>
          </a:p>
        </p:txBody>
      </p:sp>
      <p:pic>
        <p:nvPicPr>
          <p:cNvPr id="5" name="Picture 4"/>
          <p:cNvPicPr>
            <a:picLocks noChangeAspect="1"/>
          </p:cNvPicPr>
          <p:nvPr/>
        </p:nvPicPr>
        <p:blipFill>
          <a:blip r:embed="rId2"/>
          <a:stretch>
            <a:fillRect/>
          </a:stretch>
        </p:blipFill>
        <p:spPr>
          <a:xfrm>
            <a:off x="731520" y="3973830"/>
            <a:ext cx="6771640" cy="16287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2"/>
          <p:cNvPicPr>
            <a:picLocks noChangeAspect="1"/>
          </p:cNvPicPr>
          <p:nvPr/>
        </p:nvPicPr>
        <p:blipFill>
          <a:blip r:embed="rId1"/>
          <a:srcRect b="15592"/>
          <a:stretch>
            <a:fillRect/>
          </a:stretch>
        </p:blipFill>
        <p:spPr>
          <a:xfrm>
            <a:off x="-13970" y="-19050"/>
            <a:ext cx="12216765" cy="6875145"/>
          </a:xfrm>
          <a:prstGeom prst="rect">
            <a:avLst/>
          </a:prstGeom>
        </p:spPr>
      </p:pic>
      <p:sp>
        <p:nvSpPr>
          <p:cNvPr id="5" name="Title 3"/>
          <p:cNvSpPr>
            <a:spLocks noGrp="1"/>
          </p:cNvSpPr>
          <p:nvPr/>
        </p:nvSpPr>
        <p:spPr>
          <a:xfrm>
            <a:off x="7289165" y="1062990"/>
            <a:ext cx="3859530" cy="1607820"/>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bg1"/>
                </a:solidFill>
              </a:rPr>
              <a:t>Mari Praktek!</a:t>
            </a:r>
            <a:endParaRPr lang="en-US" altLang="en-GB" sz="3200" b="1">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Path</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Object to Path</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Text Follow Path</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Tracing Bitmap</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Layer</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Duplicate, clone, copy/paste?</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Mengulang pola/objek</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Setting brosur lipat 3</a:t>
            </a:r>
            <a:endParaRPr lang="en-US" altLang="en-GB"/>
          </a:p>
        </p:txBody>
      </p:sp>
      <p:sp>
        <p:nvSpPr>
          <p:cNvPr id="3" name="Content Placeholder 2"/>
          <p:cNvSpPr>
            <a:spLocks noGrp="1"/>
          </p:cNvSpPr>
          <p:nvPr>
            <p:ph idx="1"/>
          </p:nvPr>
        </p:nvSpPr>
        <p:spPr>
          <a:xfrm>
            <a:off x="609600" y="1152525"/>
            <a:ext cx="5530215" cy="4973955"/>
          </a:xfrm>
        </p:spPr>
        <p:txBody>
          <a:bodyPr/>
          <a:p>
            <a:r>
              <a:rPr lang="en-US" altLang="en-GB"/>
              <a:t>a</a:t>
            </a:r>
            <a:endParaRPr lang="en-US" altLang="en-GB"/>
          </a:p>
        </p:txBody>
      </p:sp>
      <p:sp>
        <p:nvSpPr>
          <p:cNvPr id="6" name="Text Box 5"/>
          <p:cNvSpPr txBox="1"/>
          <p:nvPr/>
        </p:nvSpPr>
        <p:spPr>
          <a:xfrm>
            <a:off x="9979660" y="4181475"/>
            <a:ext cx="1626235" cy="306705"/>
          </a:xfrm>
          <a:prstGeom prst="rect">
            <a:avLst/>
          </a:prstGeom>
          <a:noFill/>
        </p:spPr>
        <p:txBody>
          <a:bodyPr wrap="none" rtlCol="0">
            <a:spAutoFit/>
          </a:bodyPr>
          <a:p>
            <a:r>
              <a:rPr lang="en-US" altLang="en-GB" sz="1400"/>
              <a:t>seleksi multi objek</a:t>
            </a:r>
            <a:endParaRPr lang="en-US" altLang="en-GB"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9050" y="-12700"/>
            <a:ext cx="10393680" cy="6939280"/>
          </a:xfrm>
          <a:prstGeom prst="rect">
            <a:avLst/>
          </a:prstGeom>
        </p:spPr>
      </p:pic>
      <p:sp>
        <p:nvSpPr>
          <p:cNvPr id="4" name="Title 3"/>
          <p:cNvSpPr>
            <a:spLocks noGrp="1"/>
          </p:cNvSpPr>
          <p:nvPr>
            <p:ph type="title"/>
          </p:nvPr>
        </p:nvSpPr>
        <p:spPr>
          <a:xfrm>
            <a:off x="7058660" y="846455"/>
            <a:ext cx="4660265" cy="4538980"/>
          </a:xfrm>
        </p:spPr>
        <p:txBody>
          <a:bodyPr/>
          <a:p>
            <a:pPr algn="r"/>
            <a:r>
              <a:rPr lang="en-US" altLang="en-GB" sz="4000" b="1">
                <a:solidFill>
                  <a:schemeClr val="tx1"/>
                </a:solidFill>
              </a:rPr>
              <a:t>Apakah</a:t>
            </a:r>
            <a:br>
              <a:rPr lang="en-US" altLang="en-GB" sz="4000" b="1">
                <a:solidFill>
                  <a:schemeClr val="tx1"/>
                </a:solidFill>
              </a:rPr>
            </a:br>
            <a:r>
              <a:rPr lang="en-US" altLang="en-GB" sz="4000" b="1">
                <a:solidFill>
                  <a:schemeClr val="tx1"/>
                </a:solidFill>
              </a:rPr>
              <a:t>Laptop + Mouse </a:t>
            </a:r>
            <a:br>
              <a:rPr lang="en-US" altLang="en-GB" sz="4000" b="1">
                <a:solidFill>
                  <a:schemeClr val="tx1"/>
                </a:solidFill>
              </a:rPr>
            </a:br>
            <a:r>
              <a:rPr lang="en-US" altLang="en-GB" sz="4000" b="1">
                <a:solidFill>
                  <a:schemeClr val="tx1"/>
                </a:solidFill>
              </a:rPr>
              <a:t>sudah ada?</a:t>
            </a:r>
            <a:br>
              <a:rPr lang="en-US" altLang="en-GB" sz="4000" b="1">
                <a:solidFill>
                  <a:schemeClr val="tx1"/>
                </a:solidFill>
              </a:rPr>
            </a:br>
            <a:br>
              <a:rPr lang="en-US" altLang="en-GB" sz="4000" b="1">
                <a:solidFill>
                  <a:schemeClr val="tx1"/>
                </a:solidFill>
              </a:rPr>
            </a:br>
            <a:r>
              <a:rPr lang="en-US" altLang="en-GB" sz="4000" b="1">
                <a:solidFill>
                  <a:schemeClr val="tx1"/>
                </a:solidFill>
              </a:rPr>
              <a:t>Inkscape sudah terinstal?</a:t>
            </a:r>
            <a:endParaRPr lang="en-US" altLang="en-GB" sz="4000" b="1">
              <a:solidFill>
                <a:schemeClr val="tx1"/>
              </a:solidFill>
            </a:endParaRPr>
          </a:p>
        </p:txBody>
      </p:sp>
      <p:sp>
        <p:nvSpPr>
          <p:cNvPr id="5" name="Text Placeholder 4"/>
          <p:cNvSpPr>
            <a:spLocks noGrp="1"/>
          </p:cNvSpPr>
          <p:nvPr>
            <p:ph type="body" idx="1"/>
          </p:nvPr>
        </p:nvSpPr>
        <p:spPr/>
        <p:txBody>
          <a:bodyPr/>
          <a:p>
            <a:endParaRPr lang="en-GB" altLang="en-US"/>
          </a:p>
        </p:txBody>
      </p:sp>
      <p:sp>
        <p:nvSpPr>
          <p:cNvPr id="7" name="Title 3"/>
          <p:cNvSpPr>
            <a:spLocks noGrp="1"/>
          </p:cNvSpPr>
          <p:nvPr/>
        </p:nvSpPr>
        <p:spPr>
          <a:xfrm>
            <a:off x="7502525" y="795020"/>
            <a:ext cx="4216400" cy="694055"/>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2800" b="1">
                <a:solidFill>
                  <a:schemeClr val="tx1"/>
                </a:solidFill>
              </a:rPr>
              <a:t>sebelum memulai...</a:t>
            </a:r>
            <a:endParaRPr lang="en-US" altLang="en-GB" sz="28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background3"/>
          <p:cNvPicPr>
            <a:picLocks noChangeAspect="1"/>
          </p:cNvPicPr>
          <p:nvPr/>
        </p:nvPicPr>
        <p:blipFill>
          <a:blip r:embed="rId1"/>
          <a:srcRect b="25450"/>
          <a:stretch>
            <a:fillRect/>
          </a:stretch>
        </p:blipFill>
        <p:spPr>
          <a:xfrm>
            <a:off x="-26670" y="-6350"/>
            <a:ext cx="12242800" cy="6845300"/>
          </a:xfrm>
          <a:prstGeom prst="rect">
            <a:avLst/>
          </a:prstGeom>
        </p:spPr>
      </p:pic>
      <p:sp>
        <p:nvSpPr>
          <p:cNvPr id="5" name="Title 3"/>
          <p:cNvSpPr>
            <a:spLocks noGrp="1"/>
          </p:cNvSpPr>
          <p:nvPr/>
        </p:nvSpPr>
        <p:spPr>
          <a:xfrm>
            <a:off x="1942465" y="828675"/>
            <a:ext cx="3288030" cy="1156335"/>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tx1"/>
                </a:solidFill>
              </a:rPr>
              <a:t>Tugas!</a:t>
            </a:r>
            <a:endParaRPr lang="en-US" altLang="en-GB" sz="6600" b="1">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Tugas!</a:t>
            </a:r>
            <a:endParaRPr lang="en-US" altLang="en-GB"/>
          </a:p>
        </p:txBody>
      </p:sp>
      <p:sp>
        <p:nvSpPr>
          <p:cNvPr id="3" name="Content Placeholder 2"/>
          <p:cNvSpPr>
            <a:spLocks noGrp="1"/>
          </p:cNvSpPr>
          <p:nvPr>
            <p:ph idx="1"/>
          </p:nvPr>
        </p:nvSpPr>
        <p:spPr/>
        <p:txBody>
          <a:bodyPr/>
          <a:p>
            <a:pPr marL="0" indent="0">
              <a:buNone/>
            </a:pPr>
            <a:r>
              <a:rPr lang="en-US" altLang="en-GB"/>
              <a:t>Anda bebas berkreasi untuk tugas kali ini</a:t>
            </a:r>
            <a:endParaRPr lang="en-US" altLang="en-GB"/>
          </a:p>
          <a:p>
            <a:endParaRPr lang="en-US" altLang="en-GB"/>
          </a:p>
          <a:p>
            <a:r>
              <a:rPr lang="en-US" altLang="en-GB"/>
              <a:t>Jenis x : a </a:t>
            </a:r>
            <a:endParaRPr lang="en-US" altLang="en-GB"/>
          </a:p>
          <a:p>
            <a:r>
              <a:rPr lang="en-US" altLang="en-GB"/>
              <a:t>Teknik yang harus digunakan : </a:t>
            </a:r>
            <a:endParaRPr lang="en-US" altLang="en-GB"/>
          </a:p>
          <a:p>
            <a:pPr lvl="1"/>
            <a:r>
              <a:rPr lang="en-US" altLang="en-GB"/>
              <a:t>Object to Path</a:t>
            </a:r>
            <a:endParaRPr lang="en-US" altLang="en-GB"/>
          </a:p>
          <a:p>
            <a:pPr lvl="1"/>
            <a:r>
              <a:rPr lang="en-US" altLang="en-GB"/>
              <a:t>Path</a:t>
            </a:r>
            <a:endParaRPr lang="en-US" altLang="en-GB"/>
          </a:p>
          <a:p>
            <a:pPr lvl="1"/>
            <a:r>
              <a:rPr lang="en-US" altLang="en-GB"/>
              <a:t>Text Follow Path</a:t>
            </a:r>
            <a:endParaRPr lang="en-US" altLang="en-GB"/>
          </a:p>
          <a:p>
            <a:pPr lvl="1"/>
            <a:r>
              <a:rPr lang="en-US" altLang="en-GB"/>
              <a:t>Mengulang Pola Objek </a:t>
            </a:r>
            <a:endParaRPr lang="en-US" altLang="en-GB"/>
          </a:p>
          <a:p>
            <a:pPr lvl="1"/>
            <a:r>
              <a:rPr lang="en-US" altLang="en-GB"/>
              <a:t>Brosur lipat 3</a:t>
            </a:r>
            <a:endParaRPr lang="en-US" altLang="en-GB"/>
          </a:p>
          <a:p>
            <a:pPr lvl="1"/>
            <a:endParaRPr lang="en-US" alt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Mobile App Design</a:t>
            </a:r>
            <a:endParaRPr lang="en-US" altLang="en-GB"/>
          </a:p>
        </p:txBody>
      </p:sp>
      <p:pic>
        <p:nvPicPr>
          <p:cNvPr id="3" name="Content Placeholder 2"/>
          <p:cNvPicPr>
            <a:picLocks noChangeAspect="1"/>
          </p:cNvPicPr>
          <p:nvPr>
            <p:ph idx="1"/>
          </p:nvPr>
        </p:nvPicPr>
        <p:blipFill>
          <a:blip r:embed="rId1"/>
          <a:stretch>
            <a:fillRect/>
          </a:stretch>
        </p:blipFill>
        <p:spPr>
          <a:xfrm>
            <a:off x="609600" y="1138555"/>
            <a:ext cx="7468235" cy="5674995"/>
          </a:xfrm>
          <a:prstGeom prst="rect">
            <a:avLst/>
          </a:prstGeom>
        </p:spPr>
      </p:pic>
      <p:sp>
        <p:nvSpPr>
          <p:cNvPr id="8" name="Text Box 7"/>
          <p:cNvSpPr txBox="1"/>
          <p:nvPr/>
        </p:nvSpPr>
        <p:spPr>
          <a:xfrm>
            <a:off x="8598535" y="1718310"/>
            <a:ext cx="3065145" cy="737235"/>
          </a:xfrm>
          <a:prstGeom prst="rect">
            <a:avLst/>
          </a:prstGeom>
          <a:noFill/>
        </p:spPr>
        <p:txBody>
          <a:bodyPr wrap="square" rtlCol="0">
            <a:spAutoFit/>
          </a:bodyPr>
          <a:p>
            <a:pPr algn="l"/>
            <a:r>
              <a:rPr lang="en-US" altLang="en-GB" sz="1400"/>
              <a:t>sumber :</a:t>
            </a:r>
            <a:br>
              <a:rPr lang="en-US" altLang="en-GB" sz="1400"/>
            </a:br>
            <a:r>
              <a:rPr lang="en-US" altLang="en-GB" sz="1400">
                <a:hlinkClick r:id="rId2" tooltip="" action="ppaction://hlinkfile"/>
              </a:rPr>
              <a:t>https://dribbble.com/shots/3963825-Hotel-App</a:t>
            </a:r>
            <a:r>
              <a:rPr lang="en-US" altLang="en-GB" sz="1400"/>
              <a:t> </a:t>
            </a:r>
            <a:endParaRPr lang="en-US" altLang="en-GB"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Cartoon design</a:t>
            </a:r>
            <a:endParaRPr lang="en-US" altLang="en-GB"/>
          </a:p>
        </p:txBody>
      </p:sp>
      <p:pic>
        <p:nvPicPr>
          <p:cNvPr id="5" name="Content Placeholder 4"/>
          <p:cNvPicPr>
            <a:picLocks noChangeAspect="1"/>
          </p:cNvPicPr>
          <p:nvPr>
            <p:ph idx="1"/>
          </p:nvPr>
        </p:nvPicPr>
        <p:blipFill>
          <a:blip r:embed="rId1"/>
          <a:stretch>
            <a:fillRect/>
          </a:stretch>
        </p:blipFill>
        <p:spPr>
          <a:xfrm>
            <a:off x="253365" y="1616710"/>
            <a:ext cx="5725795" cy="4344035"/>
          </a:xfrm>
          <a:prstGeom prst="rect">
            <a:avLst/>
          </a:prstGeom>
        </p:spPr>
      </p:pic>
      <p:pic>
        <p:nvPicPr>
          <p:cNvPr id="6" name="Picture 5"/>
          <p:cNvPicPr>
            <a:picLocks noChangeAspect="1"/>
          </p:cNvPicPr>
          <p:nvPr/>
        </p:nvPicPr>
        <p:blipFill>
          <a:blip r:embed="rId2"/>
          <a:stretch>
            <a:fillRect/>
          </a:stretch>
        </p:blipFill>
        <p:spPr>
          <a:xfrm>
            <a:off x="6046470" y="1616710"/>
            <a:ext cx="5671820" cy="4293235"/>
          </a:xfrm>
          <a:prstGeom prst="rect">
            <a:avLst/>
          </a:prstGeom>
        </p:spPr>
      </p:pic>
      <p:sp>
        <p:nvSpPr>
          <p:cNvPr id="7" name="Text Box 6"/>
          <p:cNvSpPr txBox="1"/>
          <p:nvPr/>
        </p:nvSpPr>
        <p:spPr>
          <a:xfrm>
            <a:off x="253365" y="6036945"/>
            <a:ext cx="3486785" cy="306705"/>
          </a:xfrm>
          <a:prstGeom prst="rect">
            <a:avLst/>
          </a:prstGeom>
          <a:noFill/>
        </p:spPr>
        <p:txBody>
          <a:bodyPr wrap="none" rtlCol="0">
            <a:spAutoFit/>
          </a:bodyPr>
          <a:p>
            <a:pPr algn="l"/>
            <a:r>
              <a:rPr lang="en-US" altLang="en-GB" sz="1400"/>
              <a:t>sumber : </a:t>
            </a:r>
            <a:r>
              <a:rPr lang="en-US" altLang="en-GB" sz="1400">
                <a:hlinkClick r:id="rId3" tooltip="" action="ppaction://hlinkfile"/>
              </a:rPr>
              <a:t>https://dribbble.com/siegemedia</a:t>
            </a:r>
            <a:r>
              <a:rPr lang="en-US" altLang="en-GB" sz="1400"/>
              <a:t> </a:t>
            </a:r>
            <a:endParaRPr lang="en-US" altLang="en-GB"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Brosur lipat 3</a:t>
            </a:r>
            <a:endParaRPr lang="en-US" altLang="en-GB"/>
          </a:p>
        </p:txBody>
      </p:sp>
      <p:sp>
        <p:nvSpPr>
          <p:cNvPr id="7" name="Text Box 6"/>
          <p:cNvSpPr txBox="1"/>
          <p:nvPr/>
        </p:nvSpPr>
        <p:spPr>
          <a:xfrm>
            <a:off x="253365" y="6036945"/>
            <a:ext cx="3091180" cy="306705"/>
          </a:xfrm>
          <a:prstGeom prst="rect">
            <a:avLst/>
          </a:prstGeom>
          <a:noFill/>
        </p:spPr>
        <p:txBody>
          <a:bodyPr wrap="none" rtlCol="0">
            <a:spAutoFit/>
          </a:bodyPr>
          <a:p>
            <a:pPr algn="l"/>
            <a:r>
              <a:rPr lang="en-US" altLang="en-GB" sz="1400"/>
              <a:t>sumber : </a:t>
            </a:r>
            <a:r>
              <a:rPr lang="en-US" altLang="en-GB" sz="1400">
                <a:hlinkClick r:id="rId1" tooltip="" action="ppaction://hlinkfile"/>
              </a:rPr>
              <a:t>https://dribbble.com/artbart</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401320" y="1654175"/>
            <a:ext cx="5662930" cy="4277995"/>
          </a:xfrm>
          <a:prstGeom prst="rect">
            <a:avLst/>
          </a:prstGeom>
        </p:spPr>
      </p:pic>
      <p:pic>
        <p:nvPicPr>
          <p:cNvPr id="8" name="Picture 7"/>
          <p:cNvPicPr>
            <a:picLocks noChangeAspect="1"/>
          </p:cNvPicPr>
          <p:nvPr/>
        </p:nvPicPr>
        <p:blipFill>
          <a:blip r:embed="rId3"/>
          <a:stretch>
            <a:fillRect/>
          </a:stretch>
        </p:blipFill>
        <p:spPr>
          <a:xfrm>
            <a:off x="6132830" y="1654175"/>
            <a:ext cx="5700395" cy="42779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Ikon bebas</a:t>
            </a:r>
            <a:endParaRPr lang="en-US" altLang="en-GB"/>
          </a:p>
        </p:txBody>
      </p:sp>
      <p:sp>
        <p:nvSpPr>
          <p:cNvPr id="7" name="Text Box 6"/>
          <p:cNvSpPr txBox="1"/>
          <p:nvPr/>
        </p:nvSpPr>
        <p:spPr>
          <a:xfrm>
            <a:off x="8289290" y="3871595"/>
            <a:ext cx="3012440" cy="306705"/>
          </a:xfrm>
          <a:prstGeom prst="rect">
            <a:avLst/>
          </a:prstGeom>
          <a:noFill/>
        </p:spPr>
        <p:txBody>
          <a:bodyPr wrap="none" rtlCol="0">
            <a:spAutoFit/>
          </a:bodyPr>
          <a:p>
            <a:pPr algn="l"/>
            <a:r>
              <a:rPr lang="en-US" altLang="en-GB" sz="1400"/>
              <a:t>sumber : </a:t>
            </a:r>
            <a:r>
              <a:rPr lang="en-US" altLang="en-GB" sz="1400">
                <a:hlinkClick r:id="rId1" tooltip="" action="ppaction://hlinkfile"/>
              </a:rPr>
              <a:t>https://dribbble.com/ozant</a:t>
            </a:r>
            <a:r>
              <a:rPr lang="en-US" altLang="en-GB" sz="1400"/>
              <a:t> </a:t>
            </a:r>
            <a:endParaRPr lang="en-US" altLang="en-GB" sz="1400"/>
          </a:p>
        </p:txBody>
      </p:sp>
      <p:pic>
        <p:nvPicPr>
          <p:cNvPr id="9" name="Content Placeholder 8"/>
          <p:cNvPicPr>
            <a:picLocks noChangeAspect="1"/>
          </p:cNvPicPr>
          <p:nvPr>
            <p:ph idx="1"/>
          </p:nvPr>
        </p:nvPicPr>
        <p:blipFill>
          <a:blip r:embed="rId2"/>
          <a:stretch>
            <a:fillRect/>
          </a:stretch>
        </p:blipFill>
        <p:spPr>
          <a:xfrm>
            <a:off x="318135" y="1001395"/>
            <a:ext cx="3830320" cy="2870200"/>
          </a:xfrm>
          <a:prstGeom prst="rect">
            <a:avLst/>
          </a:prstGeom>
        </p:spPr>
      </p:pic>
      <p:pic>
        <p:nvPicPr>
          <p:cNvPr id="10" name="Picture 9"/>
          <p:cNvPicPr>
            <a:picLocks noChangeAspect="1"/>
          </p:cNvPicPr>
          <p:nvPr/>
        </p:nvPicPr>
        <p:blipFill>
          <a:blip r:embed="rId3"/>
          <a:stretch>
            <a:fillRect/>
          </a:stretch>
        </p:blipFill>
        <p:spPr>
          <a:xfrm>
            <a:off x="4148455" y="996315"/>
            <a:ext cx="3805555" cy="2870200"/>
          </a:xfrm>
          <a:prstGeom prst="rect">
            <a:avLst/>
          </a:prstGeom>
        </p:spPr>
      </p:pic>
      <p:pic>
        <p:nvPicPr>
          <p:cNvPr id="11" name="Picture 10"/>
          <p:cNvPicPr>
            <a:picLocks noChangeAspect="1"/>
          </p:cNvPicPr>
          <p:nvPr/>
        </p:nvPicPr>
        <p:blipFill>
          <a:blip r:embed="rId4"/>
          <a:stretch>
            <a:fillRect/>
          </a:stretch>
        </p:blipFill>
        <p:spPr>
          <a:xfrm>
            <a:off x="337185" y="3871595"/>
            <a:ext cx="3792855" cy="2870200"/>
          </a:xfrm>
          <a:prstGeom prst="rect">
            <a:avLst/>
          </a:prstGeom>
        </p:spPr>
      </p:pic>
      <p:pic>
        <p:nvPicPr>
          <p:cNvPr id="12" name="Picture 11"/>
          <p:cNvPicPr>
            <a:picLocks noChangeAspect="1"/>
          </p:cNvPicPr>
          <p:nvPr/>
        </p:nvPicPr>
        <p:blipFill>
          <a:blip r:embed="rId5"/>
          <a:stretch>
            <a:fillRect/>
          </a:stretch>
        </p:blipFill>
        <p:spPr>
          <a:xfrm>
            <a:off x="4128135" y="3866515"/>
            <a:ext cx="3825875" cy="2870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Manual Tracing</a:t>
            </a:r>
            <a:endParaRPr lang="en-US" altLang="en-GB"/>
          </a:p>
        </p:txBody>
      </p:sp>
      <p:sp>
        <p:nvSpPr>
          <p:cNvPr id="7" name="Text Box 6"/>
          <p:cNvSpPr txBox="1"/>
          <p:nvPr/>
        </p:nvSpPr>
        <p:spPr>
          <a:xfrm>
            <a:off x="609600" y="5674995"/>
            <a:ext cx="3744595" cy="306705"/>
          </a:xfrm>
          <a:prstGeom prst="rect">
            <a:avLst/>
          </a:prstGeom>
          <a:noFill/>
        </p:spPr>
        <p:txBody>
          <a:bodyPr wrap="none" rtlCol="0">
            <a:spAutoFit/>
          </a:bodyPr>
          <a:p>
            <a:pPr algn="l"/>
            <a:r>
              <a:rPr lang="en-US" altLang="en-GB" sz="1400"/>
              <a:t>sumber : </a:t>
            </a:r>
            <a:r>
              <a:rPr lang="en-US" altLang="en-GB" sz="1400">
                <a:hlinkClick r:id="rId1" tooltip="" action="ppaction://hlinkfile"/>
              </a:rPr>
              <a:t>https://ndop.deviantart.com/gallery/</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609600" y="1543685"/>
            <a:ext cx="5199380" cy="3896360"/>
          </a:xfrm>
          <a:prstGeom prst="rect">
            <a:avLst/>
          </a:prstGeom>
        </p:spPr>
      </p:pic>
      <p:pic>
        <p:nvPicPr>
          <p:cNvPr id="5" name="Picture 4"/>
          <p:cNvPicPr>
            <a:picLocks noChangeAspect="1"/>
          </p:cNvPicPr>
          <p:nvPr/>
        </p:nvPicPr>
        <p:blipFill>
          <a:blip r:embed="rId3"/>
          <a:stretch>
            <a:fillRect/>
          </a:stretch>
        </p:blipFill>
        <p:spPr>
          <a:xfrm>
            <a:off x="5920740" y="1540510"/>
            <a:ext cx="5838190" cy="38995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Logo proposal (minimal 3 logo)</a:t>
            </a:r>
            <a:endParaRPr lang="en-US" altLang="en-GB"/>
          </a:p>
        </p:txBody>
      </p:sp>
      <p:sp>
        <p:nvSpPr>
          <p:cNvPr id="7" name="Text Box 6"/>
          <p:cNvSpPr txBox="1"/>
          <p:nvPr/>
        </p:nvSpPr>
        <p:spPr>
          <a:xfrm>
            <a:off x="609600" y="6182995"/>
            <a:ext cx="3684270" cy="306705"/>
          </a:xfrm>
          <a:prstGeom prst="rect">
            <a:avLst/>
          </a:prstGeom>
          <a:noFill/>
        </p:spPr>
        <p:txBody>
          <a:bodyPr wrap="none" rtlCol="0">
            <a:spAutoFit/>
          </a:bodyPr>
          <a:p>
            <a:pPr algn="l"/>
            <a:r>
              <a:rPr lang="en-US" altLang="en-GB" sz="1400"/>
              <a:t>sumber : </a:t>
            </a:r>
            <a:r>
              <a:rPr lang="en-US" altLang="en-GB" sz="1400">
                <a:hlinkClick r:id="rId1" tooltip="" action="ppaction://hlinkfile"/>
              </a:rPr>
              <a:t>https://dribbble.com/vadimcarazan</a:t>
            </a:r>
            <a:r>
              <a:rPr lang="en-US" altLang="en-GB" sz="1400">
                <a:hlinkClick r:id="rId1" tooltip="" action="ppaction://hlinkfile"/>
              </a:rPr>
              <a:t> </a:t>
            </a:r>
            <a:endParaRPr lang="en-US" altLang="en-GB" sz="1400"/>
          </a:p>
        </p:txBody>
      </p:sp>
      <p:pic>
        <p:nvPicPr>
          <p:cNvPr id="8" name="Picture 7"/>
          <p:cNvPicPr>
            <a:picLocks noChangeAspect="1"/>
          </p:cNvPicPr>
          <p:nvPr/>
        </p:nvPicPr>
        <p:blipFill>
          <a:blip r:embed="rId2"/>
          <a:stretch>
            <a:fillRect/>
          </a:stretch>
        </p:blipFill>
        <p:spPr>
          <a:xfrm>
            <a:off x="670560" y="1725295"/>
            <a:ext cx="2877185" cy="2181860"/>
          </a:xfrm>
          <a:prstGeom prst="rect">
            <a:avLst/>
          </a:prstGeom>
        </p:spPr>
      </p:pic>
      <p:pic>
        <p:nvPicPr>
          <p:cNvPr id="9" name="Picture 8"/>
          <p:cNvPicPr>
            <a:picLocks noChangeAspect="1"/>
          </p:cNvPicPr>
          <p:nvPr/>
        </p:nvPicPr>
        <p:blipFill>
          <a:blip r:embed="rId3"/>
          <a:stretch>
            <a:fillRect/>
          </a:stretch>
        </p:blipFill>
        <p:spPr>
          <a:xfrm>
            <a:off x="3568065" y="1725295"/>
            <a:ext cx="2891155" cy="2202180"/>
          </a:xfrm>
          <a:prstGeom prst="rect">
            <a:avLst/>
          </a:prstGeom>
        </p:spPr>
      </p:pic>
      <p:pic>
        <p:nvPicPr>
          <p:cNvPr id="12" name="Content Placeholder 11"/>
          <p:cNvPicPr>
            <a:picLocks noChangeAspect="1"/>
          </p:cNvPicPr>
          <p:nvPr>
            <p:ph idx="1"/>
          </p:nvPr>
        </p:nvPicPr>
        <p:blipFill>
          <a:blip r:embed="rId4"/>
          <a:stretch>
            <a:fillRect/>
          </a:stretch>
        </p:blipFill>
        <p:spPr>
          <a:xfrm>
            <a:off x="670560" y="3907155"/>
            <a:ext cx="2897505" cy="2148205"/>
          </a:xfrm>
          <a:prstGeom prst="rect">
            <a:avLst/>
          </a:prstGeom>
        </p:spPr>
      </p:pic>
      <p:pic>
        <p:nvPicPr>
          <p:cNvPr id="13" name="Picture 12"/>
          <p:cNvPicPr>
            <a:picLocks noChangeAspect="1"/>
          </p:cNvPicPr>
          <p:nvPr/>
        </p:nvPicPr>
        <p:blipFill>
          <a:blip r:embed="rId5"/>
          <a:stretch>
            <a:fillRect/>
          </a:stretch>
        </p:blipFill>
        <p:spPr>
          <a:xfrm>
            <a:off x="3530600" y="3907155"/>
            <a:ext cx="2863850" cy="2174875"/>
          </a:xfrm>
          <a:prstGeom prst="rect">
            <a:avLst/>
          </a:prstGeom>
        </p:spPr>
      </p:pic>
      <p:pic>
        <p:nvPicPr>
          <p:cNvPr id="14" name="Picture 13"/>
          <p:cNvPicPr>
            <a:picLocks noChangeAspect="1"/>
          </p:cNvPicPr>
          <p:nvPr/>
        </p:nvPicPr>
        <p:blipFill>
          <a:blip r:embed="rId6"/>
          <a:stretch>
            <a:fillRect/>
          </a:stretch>
        </p:blipFill>
        <p:spPr>
          <a:xfrm>
            <a:off x="6419850" y="3907155"/>
            <a:ext cx="2896870" cy="2167890"/>
          </a:xfrm>
          <a:prstGeom prst="rect">
            <a:avLst/>
          </a:prstGeom>
        </p:spPr>
      </p:pic>
      <p:pic>
        <p:nvPicPr>
          <p:cNvPr id="15" name="Picture 14"/>
          <p:cNvPicPr>
            <a:picLocks noChangeAspect="1"/>
          </p:cNvPicPr>
          <p:nvPr/>
        </p:nvPicPr>
        <p:blipFill>
          <a:blip r:embed="rId7"/>
          <a:srcRect l="8969"/>
          <a:stretch>
            <a:fillRect/>
          </a:stretch>
        </p:blipFill>
        <p:spPr>
          <a:xfrm>
            <a:off x="6459220" y="1263650"/>
            <a:ext cx="5542915" cy="26638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Referensi</a:t>
            </a:r>
            <a:endParaRPr lang="en-US" altLang="en-GB"/>
          </a:p>
        </p:txBody>
      </p:sp>
      <p:sp>
        <p:nvSpPr>
          <p:cNvPr id="3" name="Content Placeholder 2"/>
          <p:cNvSpPr>
            <a:spLocks noGrp="1"/>
          </p:cNvSpPr>
          <p:nvPr>
            <p:ph idx="1"/>
          </p:nvPr>
        </p:nvSpPr>
        <p:spPr/>
        <p:txBody>
          <a:bodyPr/>
          <a:p>
            <a:pPr marL="457200" indent="-457200">
              <a:buAutoNum type="arabicPeriod"/>
            </a:pPr>
            <a:r>
              <a:rPr lang="en-US" altLang="en-GB"/>
              <a:t>https://graphicdesign.stackexchange.com/questions/60200/inkscape-svg-%E2%86%92-print-ready-eps-pdf-workflow</a:t>
            </a:r>
            <a:r>
              <a:rPr lang="en-US" altLang="en-GB"/>
              <a:t> </a:t>
            </a:r>
            <a:endParaRPr lang="en-US" altLang="en-GB"/>
          </a:p>
          <a:p>
            <a:pPr marL="457200" indent="-457200">
              <a:buAutoNum type="arabicPeriod"/>
            </a:pPr>
            <a:r>
              <a:rPr lang="en-US" altLang="en-GB">
                <a:hlinkClick r:id="rId1" tooltip=""/>
              </a:rPr>
              <a:t>http://www.klaasnotfound.com/2016/06/05/creating-cmyk-prepress-pdfs-with-inkscape-and-scribus/</a:t>
            </a:r>
            <a:r>
              <a:rPr lang="en-US" altLang="en-GB"/>
              <a:t> </a:t>
            </a:r>
            <a:endParaRPr lang="en-US" altLang="en-GB"/>
          </a:p>
          <a:p>
            <a:pPr marL="457200" indent="-457200">
              <a:buAutoNum type="arabicPeriod"/>
            </a:pPr>
            <a:r>
              <a:rPr lang="en-US" altLang="en-GB">
                <a:hlinkClick r:id="rId2" tooltip="" action="ppaction://hlinkfile"/>
              </a:rPr>
              <a:t>https://logosbynick.com/designing-print-ready-business-cards-in-inkscape/</a:t>
            </a:r>
            <a:r>
              <a:rPr lang="en-US" altLang="en-GB"/>
              <a:t> </a:t>
            </a:r>
            <a:endParaRPr lang="en-US" altLang="en-GB"/>
          </a:p>
          <a:p>
            <a:pPr marL="457200" indent="-457200">
              <a:buAutoNum type="arabicPeriod"/>
            </a:pPr>
            <a:r>
              <a:rPr lang="en-US" altLang="en-GB">
                <a:hlinkClick r:id="rId3" tooltip=""/>
              </a:rPr>
              <a:t>http://wiki.inkscape.org/wiki/index.php/Color_management</a:t>
            </a:r>
            <a:r>
              <a:rPr lang="en-US" altLang="en-GB"/>
              <a:t> </a:t>
            </a:r>
            <a:endParaRPr lang="en-US" altLang="en-GB"/>
          </a:p>
          <a:p>
            <a:pPr marL="457200" indent="-457200">
              <a:buAutoNum type="arabicPeriod"/>
            </a:pPr>
            <a:r>
              <a:rPr lang="en-US" altLang="en-GB">
                <a:hlinkClick r:id="rId4" tooltip=""/>
              </a:rPr>
              <a:t>http://www.lagom.nl/lcd-test/</a:t>
            </a:r>
            <a:r>
              <a:rPr lang="en-US" altLang="en-GB"/>
              <a:t> </a:t>
            </a:r>
            <a:endParaRPr lang="en-US" altLang="en-GB"/>
          </a:p>
          <a:p>
            <a:pPr marL="457200" indent="-457200">
              <a:buAutoNum type="arabicPeriod"/>
            </a:pPr>
            <a:r>
              <a:rPr lang="en-US" altLang="en-GB">
                <a:hlinkClick r:id="rId5" tooltip=""/>
              </a:rPr>
              <a:t>http://fedoraproject.org/wiki/How_to_set_CMYK_color_on_a_design_for_printing</a:t>
            </a:r>
            <a:endParaRPr lang="en-US" altLang="en-GB">
              <a:hlinkClick r:id="rId5" tooltip=""/>
            </a:endParaRPr>
          </a:p>
          <a:p>
            <a:pPr marL="457200" indent="-457200">
              <a:buAutoNum type="arabicPeriod"/>
            </a:pPr>
            <a:r>
              <a:rPr lang="en-US" altLang="en-GB">
                <a:hlinkClick r:id="rId6" tooltip="" action="ppaction://hlinkfile"/>
              </a:rPr>
              <a:t>https://kelaskita.com/adi-cahyadi-16/kelas/inkscape-indonesia/</a:t>
            </a:r>
            <a:endParaRPr lang="en-US" altLang="en-GB">
              <a:hlinkClick r:id="rId6" tooltip="" action="ppaction://hlinkfile"/>
            </a:endParaRPr>
          </a:p>
          <a:p>
            <a:pPr marL="457200" indent="-457200">
              <a:buAutoNum type="arabicPeriod"/>
            </a:pPr>
            <a:r>
              <a:rPr lang="en-US" altLang="en-GB">
                <a:hlinkClick r:id="rId7" tooltip="" action="ppaction://hlinkfile"/>
              </a:rPr>
              <a:t>https://ismailtaufiq.wordpress.com/2014/05/25/warna-redup-hasil-cetak-file-inkscape/</a:t>
            </a:r>
            <a:endParaRPr lang="en-US" altLang="en-GB">
              <a:hlinkClick r:id="rId7" tooltip="" action="ppaction://hlinkfile"/>
            </a:endParaRPr>
          </a:p>
          <a:p>
            <a:pPr marL="457200" indent="-457200">
              <a:buAutoNum type="arabicPeriod"/>
            </a:pPr>
            <a:r>
              <a:rPr lang="en-US" altLang="en-GB">
                <a:hlinkClick r:id="rId8" tooltip="" action="ppaction://hlinkfile"/>
              </a:rPr>
              <a:t>https://poesinkje.blogspot.kr/2016/05/cara-setting-cmyk-desain-inkscape-untuk.html</a:t>
            </a:r>
            <a:r>
              <a:rPr lang="en-US" altLang="en-GB">
                <a:hlinkClick r:id="rId7" tooltip="" action="ppaction://hlinkfile"/>
              </a:rPr>
              <a:t> </a:t>
            </a:r>
            <a:endParaRPr lang="en-US" altLang="en-GB">
              <a:hlinkClick r:id="rId7" tooltip="" action="ppaction://hlinkfile"/>
            </a:endParaRPr>
          </a:p>
          <a:p>
            <a:pPr marL="457200" indent="-457200">
              <a:buAutoNum type="arabicPeriod"/>
            </a:pPr>
            <a:r>
              <a:rPr lang="en-US" altLang="en-GB">
                <a:hlinkClick r:id="rId9" tooltip="" action="ppaction://hlinkfile"/>
              </a:rPr>
              <a:t>https://graphicdesign.stackexchange.com/questions/56480/exporting-from-indesign-for-print-pdf-jpeg-or-png</a:t>
            </a:r>
            <a:r>
              <a:rPr lang="en-US" altLang="en-GB"/>
              <a:t> </a:t>
            </a:r>
            <a:endParaRPr lang="en-US" altLang="en-GB">
              <a:hlinkClick r:id="rId7" tooltip="" action="ppaction://hlinkfile"/>
            </a:endParaRPr>
          </a:p>
          <a:p>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Siapa saya?</a:t>
            </a:r>
            <a:endParaRPr lang="en-US" altLang="en-GB"/>
          </a:p>
        </p:txBody>
      </p:sp>
      <p:sp>
        <p:nvSpPr>
          <p:cNvPr id="3" name="Content Placeholder 2"/>
          <p:cNvSpPr>
            <a:spLocks noGrp="1"/>
          </p:cNvSpPr>
          <p:nvPr>
            <p:ph idx="1"/>
          </p:nvPr>
        </p:nvSpPr>
        <p:spPr>
          <a:xfrm>
            <a:off x="5871210" y="2774950"/>
            <a:ext cx="6035040" cy="3069590"/>
          </a:xfrm>
          <a:solidFill>
            <a:schemeClr val="bg1"/>
          </a:solidFill>
        </p:spPr>
        <p:txBody>
          <a:bodyPr/>
          <a:p>
            <a:pPr marL="0" indent="0">
              <a:buNone/>
            </a:pPr>
            <a:endParaRPr lang="en-US" altLang="en-GB"/>
          </a:p>
          <a:p>
            <a:pPr marL="0" indent="0">
              <a:lnSpc>
                <a:spcPct val="150000"/>
              </a:lnSpc>
              <a:buNone/>
            </a:pPr>
            <a:r>
              <a:rPr lang="en-US" altLang="en-GB"/>
              <a:t>       </a:t>
            </a:r>
            <a:r>
              <a:rPr lang="en-US" altLang="en-GB" sz="2800"/>
              <a:t>A. Dzul</a:t>
            </a:r>
            <a:r>
              <a:rPr lang="en-US" altLang="en-GB" sz="2800" b="1"/>
              <a:t>fikar</a:t>
            </a:r>
            <a:r>
              <a:rPr lang="en-US" altLang="en-GB" sz="2800"/>
              <a:t> Adi Putra</a:t>
            </a:r>
            <a:endParaRPr lang="en-US" altLang="en-GB" sz="2800"/>
          </a:p>
          <a:p>
            <a:pPr marL="0" indent="0">
              <a:lnSpc>
                <a:spcPct val="150000"/>
              </a:lnSpc>
              <a:buNone/>
            </a:pPr>
            <a:r>
              <a:rPr lang="en-US" altLang="en-GB"/>
              <a:t>       Baca cerpen dan koding javascript</a:t>
            </a:r>
            <a:endParaRPr lang="en-US" altLang="en-GB"/>
          </a:p>
          <a:p>
            <a:pPr marL="0" indent="0">
              <a:lnSpc>
                <a:spcPct val="150000"/>
              </a:lnSpc>
              <a:buNone/>
            </a:pPr>
            <a:r>
              <a:rPr lang="en-US" altLang="en-GB"/>
              <a:t>       Web/mobile app developer</a:t>
            </a:r>
            <a:endParaRPr lang="en-US" altLang="en-GB"/>
          </a:p>
          <a:p>
            <a:pPr marL="0" indent="0">
              <a:lnSpc>
                <a:spcPct val="150000"/>
              </a:lnSpc>
              <a:buNone/>
            </a:pPr>
            <a:r>
              <a:rPr lang="en-US" altLang="en-GB"/>
              <a:t>       </a:t>
            </a:r>
            <a:r>
              <a:rPr lang="en-US" altLang="en-GB">
                <a:hlinkClick r:id="rId1"/>
              </a:rPr>
              <a:t>http://pikarlabs.com</a:t>
            </a:r>
            <a:endParaRPr lang="en-US" altLang="en-GB"/>
          </a:p>
          <a:p>
            <a:pPr marL="0" indent="0">
              <a:lnSpc>
                <a:spcPct val="150000"/>
              </a:lnSpc>
              <a:buNone/>
            </a:pPr>
            <a:r>
              <a:rPr lang="en-US" altLang="en-GB"/>
              <a:t>       superpikar</a:t>
            </a:r>
            <a:endParaRPr lang="en-US" altLang="en-GB"/>
          </a:p>
          <a:p>
            <a:pPr marL="0" indent="0">
              <a:lnSpc>
                <a:spcPct val="150000"/>
              </a:lnSpc>
              <a:buNone/>
            </a:pPr>
            <a:r>
              <a:rPr lang="en-US" altLang="en-GB"/>
              <a:t>        </a:t>
            </a:r>
            <a:endParaRPr lang="en-US" altLang="en-GB"/>
          </a:p>
          <a:p>
            <a:pPr marL="0" indent="0">
              <a:buNone/>
            </a:pPr>
            <a:r>
              <a:rPr lang="en-US" altLang="en-GB"/>
              <a:t>	</a:t>
            </a:r>
            <a:endParaRPr lang="en-US" altLang="en-GB"/>
          </a:p>
          <a:p>
            <a:pPr marL="0" indent="0">
              <a:buNone/>
            </a:pPr>
            <a:endParaRPr lang="en-US" altLang="en-GB"/>
          </a:p>
        </p:txBody>
      </p:sp>
      <p:pic>
        <p:nvPicPr>
          <p:cNvPr id="4" name="Picture 3"/>
          <p:cNvPicPr>
            <a:picLocks noChangeAspect="1"/>
          </p:cNvPicPr>
          <p:nvPr/>
        </p:nvPicPr>
        <p:blipFill>
          <a:blip r:embed="rId2"/>
          <a:stretch>
            <a:fillRect/>
          </a:stretch>
        </p:blipFill>
        <p:spPr>
          <a:xfrm>
            <a:off x="5880735" y="3290570"/>
            <a:ext cx="477520" cy="520065"/>
          </a:xfrm>
          <a:prstGeom prst="rect">
            <a:avLst/>
          </a:prstGeom>
        </p:spPr>
      </p:pic>
      <p:pic>
        <p:nvPicPr>
          <p:cNvPr id="5" name="Picture 4"/>
          <p:cNvPicPr>
            <a:picLocks noChangeAspect="1"/>
          </p:cNvPicPr>
          <p:nvPr/>
        </p:nvPicPr>
        <p:blipFill>
          <a:blip r:embed="rId3"/>
          <a:stretch>
            <a:fillRect/>
          </a:stretch>
        </p:blipFill>
        <p:spPr>
          <a:xfrm>
            <a:off x="5932805" y="3963035"/>
            <a:ext cx="415925" cy="410845"/>
          </a:xfrm>
          <a:prstGeom prst="rect">
            <a:avLst/>
          </a:prstGeom>
        </p:spPr>
      </p:pic>
      <p:pic>
        <p:nvPicPr>
          <p:cNvPr id="6" name="Picture 5"/>
          <p:cNvPicPr>
            <a:picLocks noChangeAspect="1"/>
          </p:cNvPicPr>
          <p:nvPr/>
        </p:nvPicPr>
        <p:blipFill>
          <a:blip r:embed="rId4"/>
          <a:stretch>
            <a:fillRect/>
          </a:stretch>
        </p:blipFill>
        <p:spPr>
          <a:xfrm>
            <a:off x="5908040" y="4528185"/>
            <a:ext cx="503555" cy="344170"/>
          </a:xfrm>
          <a:prstGeom prst="rect">
            <a:avLst/>
          </a:prstGeom>
        </p:spPr>
      </p:pic>
      <p:pic>
        <p:nvPicPr>
          <p:cNvPr id="7" name="Picture 6"/>
          <p:cNvPicPr>
            <a:picLocks noChangeAspect="1"/>
          </p:cNvPicPr>
          <p:nvPr/>
        </p:nvPicPr>
        <p:blipFill>
          <a:blip r:embed="rId5"/>
          <a:stretch>
            <a:fillRect/>
          </a:stretch>
        </p:blipFill>
        <p:spPr>
          <a:xfrm>
            <a:off x="5961380" y="5038725"/>
            <a:ext cx="396607" cy="365760"/>
          </a:xfrm>
          <a:prstGeom prst="rect">
            <a:avLst/>
          </a:prstGeom>
        </p:spPr>
      </p:pic>
      <p:pic>
        <p:nvPicPr>
          <p:cNvPr id="9" name="Picture 8"/>
          <p:cNvPicPr>
            <a:picLocks noChangeAspect="1"/>
          </p:cNvPicPr>
          <p:nvPr/>
        </p:nvPicPr>
        <p:blipFill>
          <a:blip r:embed="rId6"/>
          <a:stretch>
            <a:fillRect/>
          </a:stretch>
        </p:blipFill>
        <p:spPr>
          <a:xfrm>
            <a:off x="5961380" y="5544185"/>
            <a:ext cx="466090" cy="4394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oster-itpcbusan-app"/>
          <p:cNvPicPr>
            <a:picLocks noChangeAspect="1"/>
          </p:cNvPicPr>
          <p:nvPr/>
        </p:nvPicPr>
        <p:blipFill>
          <a:blip r:embed="rId1"/>
          <a:stretch>
            <a:fillRect/>
          </a:stretch>
        </p:blipFill>
        <p:spPr>
          <a:xfrm>
            <a:off x="-2540" y="-635"/>
            <a:ext cx="3129915" cy="4433570"/>
          </a:xfrm>
          <a:prstGeom prst="rect">
            <a:avLst/>
          </a:prstGeom>
          <a:ln>
            <a:solidFill>
              <a:schemeClr val="bg1">
                <a:lumMod val="85000"/>
              </a:schemeClr>
            </a:solidFill>
          </a:ln>
        </p:spPr>
      </p:pic>
      <p:pic>
        <p:nvPicPr>
          <p:cNvPr id="5" name="Picture 4" descr="poster-kajian-sidoarjo"/>
          <p:cNvPicPr>
            <a:picLocks noChangeAspect="1"/>
          </p:cNvPicPr>
          <p:nvPr/>
        </p:nvPicPr>
        <p:blipFill>
          <a:blip r:embed="rId2"/>
          <a:stretch>
            <a:fillRect/>
          </a:stretch>
        </p:blipFill>
        <p:spPr>
          <a:xfrm>
            <a:off x="3127375" y="-1270"/>
            <a:ext cx="3130550" cy="4434205"/>
          </a:xfrm>
          <a:prstGeom prst="rect">
            <a:avLst/>
          </a:prstGeom>
          <a:solidFill>
            <a:schemeClr val="bg1"/>
          </a:solidFill>
          <a:ln>
            <a:solidFill>
              <a:schemeClr val="bg1">
                <a:lumMod val="85000"/>
              </a:schemeClr>
            </a:solidFill>
          </a:ln>
        </p:spPr>
      </p:pic>
      <p:pic>
        <p:nvPicPr>
          <p:cNvPr id="6" name="Picture 5" descr="poster-kajian-sumpahpemuda"/>
          <p:cNvPicPr>
            <a:picLocks noChangeAspect="1"/>
          </p:cNvPicPr>
          <p:nvPr/>
        </p:nvPicPr>
        <p:blipFill>
          <a:blip r:embed="rId3"/>
          <a:stretch>
            <a:fillRect/>
          </a:stretch>
        </p:blipFill>
        <p:spPr>
          <a:xfrm>
            <a:off x="8749030" y="-635"/>
            <a:ext cx="3456940" cy="3456940"/>
          </a:xfrm>
          <a:prstGeom prst="rect">
            <a:avLst/>
          </a:prstGeom>
          <a:noFill/>
          <a:ln>
            <a:solidFill>
              <a:schemeClr val="bg1">
                <a:lumMod val="85000"/>
              </a:schemeClr>
            </a:solidFill>
          </a:ln>
        </p:spPr>
      </p:pic>
      <p:pic>
        <p:nvPicPr>
          <p:cNvPr id="7" name="Picture 6" descr="poster-puasa-arofah"/>
          <p:cNvPicPr>
            <a:picLocks noChangeAspect="1"/>
          </p:cNvPicPr>
          <p:nvPr/>
        </p:nvPicPr>
        <p:blipFill>
          <a:blip r:embed="rId4"/>
          <a:stretch>
            <a:fillRect/>
          </a:stretch>
        </p:blipFill>
        <p:spPr>
          <a:xfrm>
            <a:off x="8748395" y="3456305"/>
            <a:ext cx="3457575" cy="3457575"/>
          </a:xfrm>
          <a:prstGeom prst="rect">
            <a:avLst/>
          </a:prstGeom>
          <a:noFill/>
          <a:ln>
            <a:solidFill>
              <a:schemeClr val="bg1">
                <a:lumMod val="85000"/>
              </a:schemeClr>
            </a:solidFill>
          </a:ln>
        </p:spPr>
      </p:pic>
      <p:pic>
        <p:nvPicPr>
          <p:cNvPr id="8" name="Picture 7" descr="poster-quote-alkawthar-3"/>
          <p:cNvPicPr>
            <a:picLocks noChangeAspect="1"/>
          </p:cNvPicPr>
          <p:nvPr/>
        </p:nvPicPr>
        <p:blipFill>
          <a:blip r:embed="rId5"/>
          <a:stretch>
            <a:fillRect/>
          </a:stretch>
        </p:blipFill>
        <p:spPr>
          <a:xfrm>
            <a:off x="6273165" y="5715"/>
            <a:ext cx="2475865" cy="3450590"/>
          </a:xfrm>
          <a:prstGeom prst="rect">
            <a:avLst/>
          </a:prstGeom>
          <a:noFill/>
          <a:ln>
            <a:solidFill>
              <a:schemeClr val="bg1">
                <a:lumMod val="85000"/>
              </a:schemeClr>
            </a:solidFill>
          </a:ln>
        </p:spPr>
      </p:pic>
      <p:pic>
        <p:nvPicPr>
          <p:cNvPr id="9" name="Picture 8" descr="poster-quote-alkawthar-2"/>
          <p:cNvPicPr>
            <a:picLocks noChangeAspect="1"/>
          </p:cNvPicPr>
          <p:nvPr/>
        </p:nvPicPr>
        <p:blipFill>
          <a:blip r:embed="rId6"/>
          <a:stretch>
            <a:fillRect/>
          </a:stretch>
        </p:blipFill>
        <p:spPr>
          <a:xfrm>
            <a:off x="6273165" y="3456305"/>
            <a:ext cx="2466340" cy="3407410"/>
          </a:xfrm>
          <a:prstGeom prst="rect">
            <a:avLst/>
          </a:prstGeom>
          <a:noFill/>
          <a:ln>
            <a:solidFill>
              <a:schemeClr val="bg1">
                <a:lumMod val="85000"/>
              </a:schemeClr>
            </a:solidFill>
          </a:ln>
        </p:spPr>
      </p:pic>
      <p:pic>
        <p:nvPicPr>
          <p:cNvPr id="10" name="Picture 9" descr="logo-nikahane-big"/>
          <p:cNvPicPr>
            <a:picLocks noChangeAspect="1"/>
          </p:cNvPicPr>
          <p:nvPr/>
        </p:nvPicPr>
        <p:blipFill>
          <a:blip r:embed="rId7"/>
          <a:stretch>
            <a:fillRect/>
          </a:stretch>
        </p:blipFill>
        <p:spPr>
          <a:xfrm>
            <a:off x="1416685" y="4684395"/>
            <a:ext cx="3275965" cy="951230"/>
          </a:xfrm>
          <a:prstGeom prst="rect">
            <a:avLst/>
          </a:prstGeom>
        </p:spPr>
      </p:pic>
      <p:pic>
        <p:nvPicPr>
          <p:cNvPr id="11" name="Picture 10" descr="kop-surat"/>
          <p:cNvPicPr>
            <a:picLocks noChangeAspect="1"/>
          </p:cNvPicPr>
          <p:nvPr/>
        </p:nvPicPr>
        <p:blipFill>
          <a:blip r:embed="rId8"/>
          <a:stretch>
            <a:fillRect/>
          </a:stretch>
        </p:blipFill>
        <p:spPr>
          <a:xfrm>
            <a:off x="5080" y="5635625"/>
            <a:ext cx="6260465" cy="1047115"/>
          </a:xfrm>
          <a:prstGeom prst="rect">
            <a:avLst/>
          </a:prstGeom>
          <a:solidFill>
            <a:schemeClr val="bg1"/>
          </a:solidFill>
          <a:ln>
            <a:solidFill>
              <a:schemeClr val="bg1">
                <a:lumMod val="85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Review Pertemuan 2</a:t>
            </a:r>
            <a:endParaRPr lang="en-US" altLang="en-GB"/>
          </a:p>
        </p:txBody>
      </p:sp>
      <p:sp>
        <p:nvSpPr>
          <p:cNvPr id="5" name="Content Placeholder 4"/>
          <p:cNvSpPr/>
          <p:nvPr>
            <p:ph idx="1"/>
          </p:nvPr>
        </p:nvSpPr>
        <p:spPr/>
        <p:txBody>
          <a:bodyPr/>
          <a:p>
            <a:pPr marL="0" indent="0">
              <a:buNone/>
            </a:pPr>
            <a:r>
              <a:rPr lang="en-US" altLang="en-GB" sz="1600" b="1">
                <a:sym typeface="+mn-ea"/>
              </a:rPr>
              <a:t>Teori</a:t>
            </a:r>
            <a:endParaRPr lang="en-US" altLang="en-GB" sz="1600" b="1">
              <a:sym typeface="+mn-ea"/>
            </a:endParaRPr>
          </a:p>
          <a:p>
            <a:pPr marL="0" indent="0">
              <a:lnSpc>
                <a:spcPct val="100000"/>
              </a:lnSpc>
              <a:buNone/>
            </a:pPr>
            <a:r>
              <a:rPr lang="en-US" altLang="en-GB" sz="1600">
                <a:sym typeface="+mn-ea"/>
              </a:rPr>
              <a:t>Tipografi</a:t>
            </a:r>
            <a:endParaRPr lang="en-US" altLang="en-GB" sz="1600">
              <a:sym typeface="+mn-ea"/>
            </a:endParaRPr>
          </a:p>
          <a:p>
            <a:pPr marL="0" indent="0">
              <a:lnSpc>
                <a:spcPct val="100000"/>
              </a:lnSpc>
              <a:buNone/>
            </a:pPr>
            <a:r>
              <a:rPr lang="en-US" altLang="en-GB" sz="1600">
                <a:sym typeface="+mn-ea"/>
              </a:rPr>
              <a:t>Kombinasi warna</a:t>
            </a:r>
            <a:endParaRPr lang="en-US" altLang="en-GB" sz="1600">
              <a:sym typeface="+mn-ea"/>
            </a:endParaRPr>
          </a:p>
          <a:p>
            <a:pPr marL="0" indent="0">
              <a:lnSpc>
                <a:spcPct val="100000"/>
              </a:lnSpc>
              <a:buNone/>
            </a:pPr>
            <a:r>
              <a:rPr lang="en-US" altLang="en-GB" sz="1600">
                <a:sym typeface="+mn-ea"/>
              </a:rPr>
              <a:t>Layout dokumen</a:t>
            </a:r>
            <a:endParaRPr lang="en-US" altLang="en-GB" sz="1600">
              <a:sym typeface="+mn-ea"/>
            </a:endParaRPr>
          </a:p>
          <a:p>
            <a:pPr marL="0" indent="0">
              <a:buNone/>
            </a:pPr>
            <a:endParaRPr lang="en-US" altLang="en-GB" sz="1400">
              <a:sym typeface="+mn-ea"/>
            </a:endParaRPr>
          </a:p>
          <a:p>
            <a:pPr marL="0" indent="0">
              <a:buNone/>
            </a:pPr>
            <a:r>
              <a:rPr lang="en-US" altLang="en-GB" sz="1600" b="1">
                <a:sym typeface="+mn-ea"/>
              </a:rPr>
              <a:t>Praktek</a:t>
            </a:r>
            <a:endParaRPr lang="en-US" altLang="en-GB" sz="1600" b="1">
              <a:sym typeface="+mn-ea"/>
            </a:endParaRPr>
          </a:p>
          <a:p>
            <a:pPr marL="0" indent="0">
              <a:lnSpc>
                <a:spcPct val="100000"/>
              </a:lnSpc>
              <a:buNone/>
            </a:pPr>
            <a:r>
              <a:rPr lang="en-US" altLang="en-GB" sz="1600">
                <a:sym typeface="+mn-ea"/>
              </a:rPr>
              <a:t>Seleksi objek</a:t>
            </a:r>
            <a:endParaRPr lang="en-US" altLang="en-GB" sz="1600">
              <a:sym typeface="+mn-ea"/>
            </a:endParaRPr>
          </a:p>
          <a:p>
            <a:pPr marL="0" indent="0">
              <a:lnSpc>
                <a:spcPct val="100000"/>
              </a:lnSpc>
              <a:buNone/>
            </a:pPr>
            <a:r>
              <a:rPr lang="en-US" altLang="en-GB" sz="1600">
                <a:sym typeface="+mn-ea"/>
              </a:rPr>
              <a:t>Group and ungroup</a:t>
            </a:r>
            <a:endParaRPr lang="en-US" altLang="en-GB" sz="1600">
              <a:sym typeface="+mn-ea"/>
            </a:endParaRPr>
          </a:p>
          <a:p>
            <a:pPr marL="0" indent="0">
              <a:lnSpc>
                <a:spcPct val="100000"/>
              </a:lnSpc>
              <a:buNone/>
            </a:pPr>
            <a:r>
              <a:rPr lang="en-US" altLang="en-GB" sz="1600">
                <a:sym typeface="+mn-ea"/>
              </a:rPr>
              <a:t>Object position</a:t>
            </a:r>
            <a:endParaRPr lang="en-US" altLang="en-GB" sz="1600">
              <a:sym typeface="+mn-ea"/>
            </a:endParaRPr>
          </a:p>
          <a:p>
            <a:pPr marL="0" indent="0">
              <a:lnSpc>
                <a:spcPct val="100000"/>
              </a:lnSpc>
              <a:buNone/>
            </a:pPr>
            <a:r>
              <a:rPr lang="en-US" altLang="en-GB" sz="1600">
                <a:sym typeface="+mn-ea"/>
              </a:rPr>
              <a:t>Align and distributes</a:t>
            </a:r>
            <a:endParaRPr lang="en-US" altLang="en-GB" sz="1600">
              <a:sym typeface="+mn-ea"/>
            </a:endParaRPr>
          </a:p>
          <a:p>
            <a:pPr marL="0" indent="0">
              <a:lnSpc>
                <a:spcPct val="100000"/>
              </a:lnSpc>
              <a:buNone/>
            </a:pPr>
            <a:r>
              <a:rPr lang="en-US" altLang="en-GB" sz="1600">
                <a:sym typeface="+mn-ea"/>
              </a:rPr>
              <a:t>Shadow &amp; Blur</a:t>
            </a:r>
            <a:endParaRPr lang="en-US" altLang="en-GB" sz="1600">
              <a:sym typeface="+mn-ea"/>
            </a:endParaRPr>
          </a:p>
          <a:p>
            <a:pPr marL="0" indent="0">
              <a:lnSpc>
                <a:spcPct val="100000"/>
              </a:lnSpc>
              <a:buNone/>
            </a:pPr>
            <a:r>
              <a:rPr lang="en-US" altLang="en-GB" sz="1600">
                <a:sym typeface="+mn-ea"/>
              </a:rPr>
              <a:t>Clipping</a:t>
            </a:r>
            <a:endParaRPr lang="en-US" altLang="en-GB" sz="1600">
              <a:sym typeface="+mn-ea"/>
            </a:endParaRPr>
          </a:p>
          <a:p>
            <a:pPr marL="0" indent="0">
              <a:lnSpc>
                <a:spcPct val="100000"/>
              </a:lnSpc>
              <a:buNone/>
            </a:pPr>
            <a:r>
              <a:rPr lang="en-US" altLang="en-GB" sz="1600">
                <a:sym typeface="+mn-ea"/>
              </a:rPr>
              <a:t>Color gradient </a:t>
            </a:r>
            <a:endParaRPr lang="en-US" altLang="en-GB" sz="1600">
              <a:sym typeface="+mn-ea"/>
            </a:endParaRPr>
          </a:p>
          <a:p>
            <a:pPr marL="0" indent="0">
              <a:lnSpc>
                <a:spcPct val="100000"/>
              </a:lnSpc>
              <a:buNone/>
            </a:pPr>
            <a:r>
              <a:rPr lang="en-US" altLang="en-GB" sz="1600">
                <a:sym typeface="+mn-ea"/>
              </a:rPr>
              <a:t>Path</a:t>
            </a:r>
            <a:endParaRPr lang="en-US" altLang="en-GB" sz="1600">
              <a:sym typeface="+mn-ea"/>
            </a:endParaRPr>
          </a:p>
          <a:p>
            <a:pPr marL="0" indent="0">
              <a:lnSpc>
                <a:spcPct val="100000"/>
              </a:lnSpc>
              <a:buNone/>
            </a:pPr>
            <a:r>
              <a:rPr lang="en-US" altLang="en-GB" sz="1600">
                <a:sym typeface="+mn-ea"/>
              </a:rPr>
              <a:t>Object to path</a:t>
            </a:r>
            <a:endParaRPr lang="en-US" altLang="en-GB" sz="1600">
              <a:sym typeface="+mn-ea"/>
            </a:endParaRPr>
          </a:p>
          <a:p>
            <a:pPr marL="0" indent="0">
              <a:lnSpc>
                <a:spcPct val="100000"/>
              </a:lnSpc>
              <a:buNone/>
            </a:pPr>
            <a:endParaRPr lang="en-US" altLang="en-GB" sz="1600">
              <a:sym typeface="+mn-ea"/>
            </a:endParaRPr>
          </a:p>
          <a:p>
            <a:pPr marL="0" indent="0">
              <a:lnSpc>
                <a:spcPct val="100000"/>
              </a:lnSpc>
              <a:buNone/>
            </a:pPr>
            <a:r>
              <a:rPr lang="en-US" altLang="en-GB" sz="1600" b="1">
                <a:sym typeface="+mn-ea"/>
              </a:rPr>
              <a:t>Tugas</a:t>
            </a:r>
            <a:endParaRPr lang="en-US" altLang="en-GB" sz="1600" b="1">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Materi pertemuan 3</a:t>
            </a:r>
            <a:endParaRPr lang="en-US" altLang="en-GB"/>
          </a:p>
        </p:txBody>
      </p:sp>
      <p:sp>
        <p:nvSpPr>
          <p:cNvPr id="3" name="Content Placeholder 2"/>
          <p:cNvSpPr>
            <a:spLocks noGrp="1"/>
          </p:cNvSpPr>
          <p:nvPr>
            <p:ph idx="1"/>
          </p:nvPr>
        </p:nvSpPr>
        <p:spPr/>
        <p:txBody>
          <a:bodyPr/>
          <a:p>
            <a:pPr marL="0" indent="0">
              <a:buNone/>
            </a:pPr>
            <a:r>
              <a:rPr lang="en-US" altLang="en-GB" b="1"/>
              <a:t>Teori</a:t>
            </a:r>
            <a:endParaRPr lang="en-US" altLang="en-GB" b="1"/>
          </a:p>
          <a:p>
            <a:r>
              <a:rPr lang="en-US" altLang="en-GB" sz="1800"/>
              <a:t>Kalibrasi Monitor</a:t>
            </a:r>
            <a:endParaRPr lang="en-US" altLang="en-GB" sz="1800"/>
          </a:p>
          <a:p>
            <a:r>
              <a:rPr lang="en-US" altLang="en-GB" sz="1800"/>
              <a:t>Inkscape untuk percetakan</a:t>
            </a:r>
            <a:endParaRPr lang="en-US" altLang="en-GB" sz="1800"/>
          </a:p>
          <a:p>
            <a:endParaRPr lang="en-US" altLang="en-GB"/>
          </a:p>
          <a:p>
            <a:pPr marL="0" indent="0">
              <a:buNone/>
            </a:pPr>
            <a:r>
              <a:rPr lang="en-US" altLang="en-GB" b="1"/>
              <a:t>Praktek</a:t>
            </a:r>
            <a:endParaRPr lang="en-US" altLang="en-GB" b="1"/>
          </a:p>
          <a:p>
            <a:r>
              <a:rPr lang="en-US" altLang="en-GB" sz="1800">
                <a:sym typeface="+mn-ea"/>
              </a:rPr>
              <a:t>Path</a:t>
            </a:r>
            <a:endParaRPr lang="en-US" altLang="en-GB" sz="1800">
              <a:sym typeface="+mn-ea"/>
            </a:endParaRPr>
          </a:p>
          <a:p>
            <a:r>
              <a:rPr lang="en-US" altLang="en-GB" sz="1800">
                <a:sym typeface="+mn-ea"/>
              </a:rPr>
              <a:t>Object to path</a:t>
            </a:r>
            <a:endParaRPr lang="en-US" altLang="en-GB" sz="1800">
              <a:sym typeface="+mn-ea"/>
            </a:endParaRPr>
          </a:p>
          <a:p>
            <a:r>
              <a:rPr lang="en-US" altLang="en-GB" sz="1800">
                <a:sym typeface="+mn-ea"/>
              </a:rPr>
              <a:t>Tracing bitmap</a:t>
            </a:r>
            <a:endParaRPr lang="en-US" altLang="en-GB" sz="1800"/>
          </a:p>
          <a:p>
            <a:r>
              <a:rPr lang="en-US" altLang="en-GB" sz="1800">
                <a:sym typeface="+mn-ea"/>
              </a:rPr>
              <a:t>Text follow path</a:t>
            </a:r>
            <a:endParaRPr lang="en-US" altLang="en-GB" sz="1800">
              <a:sym typeface="+mn-ea"/>
            </a:endParaRPr>
          </a:p>
          <a:p>
            <a:r>
              <a:rPr lang="en-US" altLang="en-GB" sz="1800">
                <a:sym typeface="+mn-ea"/>
              </a:rPr>
              <a:t>Layer</a:t>
            </a:r>
            <a:endParaRPr lang="en-US" altLang="en-GB" sz="1800">
              <a:sym typeface="+mn-ea"/>
            </a:endParaRPr>
          </a:p>
          <a:p>
            <a:r>
              <a:rPr lang="en-US" altLang="en-GB" sz="1800"/>
              <a:t>Duplicate, clone, copy/paste?</a:t>
            </a:r>
            <a:endParaRPr lang="en-US" altLang="en-GB" sz="1800"/>
          </a:p>
          <a:p>
            <a:r>
              <a:rPr lang="en-US" altLang="en-GB" sz="1800"/>
              <a:t>Mengulang pola/objek</a:t>
            </a:r>
            <a:endParaRPr lang="en-US" altLang="en-GB" sz="1800"/>
          </a:p>
          <a:p>
            <a:r>
              <a:rPr lang="en-US" altLang="en-GB" sz="1800"/>
              <a:t>Setting brosur lipat 3</a:t>
            </a:r>
            <a:endParaRPr lang="en-US" altLang="en-GB" sz="1800"/>
          </a:p>
          <a:p>
            <a:endParaRPr lang="en-US" altLang="en-GB" sz="1800"/>
          </a:p>
          <a:p>
            <a:pPr marL="0" indent="0">
              <a:buNone/>
            </a:pPr>
            <a:r>
              <a:rPr lang="en-US" altLang="en-GB" b="1"/>
              <a:t>Tugas</a:t>
            </a:r>
            <a:endParaRPr lang="en-US" altLang="en-GB"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background"/>
          <p:cNvPicPr>
            <a:picLocks noChangeAspect="1"/>
          </p:cNvPicPr>
          <p:nvPr/>
        </p:nvPicPr>
        <p:blipFill>
          <a:blip r:embed="rId1"/>
          <a:srcRect b="15596"/>
          <a:stretch>
            <a:fillRect/>
          </a:stretch>
        </p:blipFill>
        <p:spPr>
          <a:xfrm>
            <a:off x="-12700" y="-19050"/>
            <a:ext cx="12214225" cy="6873240"/>
          </a:xfrm>
          <a:prstGeom prst="rect">
            <a:avLst/>
          </a:prstGeom>
        </p:spPr>
      </p:pic>
      <p:sp>
        <p:nvSpPr>
          <p:cNvPr id="5" name="Title 3"/>
          <p:cNvSpPr>
            <a:spLocks noGrp="1"/>
          </p:cNvSpPr>
          <p:nvPr/>
        </p:nvSpPr>
        <p:spPr>
          <a:xfrm>
            <a:off x="3669665" y="2244090"/>
            <a:ext cx="9307195" cy="1607820"/>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l"/>
            <a:r>
              <a:rPr lang="en-US" altLang="en-GB" sz="6600" b="1">
                <a:solidFill>
                  <a:schemeClr val="bg1"/>
                </a:solidFill>
              </a:rPr>
              <a:t>Teori</a:t>
            </a:r>
            <a:endParaRPr lang="en-US" altLang="en-GB" sz="6600" b="1">
              <a:solidFill>
                <a:schemeClr val="bg1"/>
              </a:solidFill>
            </a:endParaRPr>
          </a:p>
          <a:p>
            <a:pPr algn="l"/>
            <a:r>
              <a:rPr lang="en-US" altLang="en-GB" sz="3200" b="1">
                <a:solidFill>
                  <a:schemeClr val="bg1"/>
                </a:solidFill>
              </a:rPr>
              <a:t>Beberapa teori dasar desain</a:t>
            </a:r>
            <a:endParaRPr lang="en-US" altLang="en-GB" sz="32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Kalibrasi Monitor</a:t>
            </a:r>
            <a:endParaRPr lang="en-US"/>
          </a:p>
        </p:txBody>
      </p:sp>
      <p:sp>
        <p:nvSpPr>
          <p:cNvPr id="3" name="Content Placeholder 2"/>
          <p:cNvSpPr>
            <a:spLocks noGrp="1"/>
          </p:cNvSpPr>
          <p:nvPr>
            <p:ph idx="1"/>
          </p:nvPr>
        </p:nvSpPr>
        <p:spPr/>
        <p:txBody>
          <a:bodyPr/>
          <a:p>
            <a:r>
              <a:rPr lang="en-US"/>
              <a:t>The Lagom LCD monitor test pages are an excellent resource for calibrating your monitor manually. The process isn’t as in-depth and precise as using a colorimeter would be, but in my opinion the results are acceptable</a:t>
            </a:r>
            <a:r>
              <a:rPr lang="en-US" baseline="30000">
                <a:sym typeface="+mn-ea"/>
              </a:rPr>
              <a:t>[5]</a:t>
            </a:r>
            <a:r>
              <a:rPr lang="en-US"/>
              <a:t>.</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Inkscape untuk percetakan</a:t>
            </a:r>
            <a:endParaRPr lang="en-US"/>
          </a:p>
        </p:txBody>
      </p:sp>
      <p:sp>
        <p:nvSpPr>
          <p:cNvPr id="3" name="Content Placeholder 2"/>
          <p:cNvSpPr>
            <a:spLocks noGrp="1"/>
          </p:cNvSpPr>
          <p:nvPr>
            <p:ph idx="1"/>
          </p:nvPr>
        </p:nvSpPr>
        <p:spPr/>
        <p:txBody>
          <a:bodyPr/>
          <a:p>
            <a:r>
              <a:rPr lang="en-US"/>
              <a:t>For Inkscape to be accepted in the print world, there must be good reliable support for both RGBA and CMYK color spaces. At the moment, the easiest way to get Inkscape SVG into CMYK color spaces is via import into Scribus or using Acrobat Distiller on Win32. Export to eps and conversion using perl script pscol from http://dionysos.mpch-mainz.mpg.de/~joeckel/pscol/ is also possible</a:t>
            </a:r>
            <a:r>
              <a:rPr lang="en-US" baseline="30000"/>
              <a:t>[4]</a:t>
            </a:r>
            <a:r>
              <a:rPr lang="en-US"/>
              <a:t> .</a:t>
            </a:r>
            <a:endParaRPr lang="en-US"/>
          </a:p>
          <a:p>
            <a:r>
              <a:rPr lang="en-US"/>
              <a:t>There are two main reasons why Inkscape fails in the prepress department: Firstly, while it can export various PDF standards, it does not support the de-facto prepress printing standard PDF/X-3. Secondly, and more importantly, Inkscape is not able to embed color profiles in exported PDFs</a:t>
            </a:r>
            <a:r>
              <a:rPr lang="en-US" baseline="30000">
                <a:sym typeface="+mn-ea"/>
              </a:rPr>
              <a:t>[2]</a:t>
            </a:r>
            <a:r>
              <a:rPr lang="en-US">
                <a:sym typeface="+mn-ea"/>
              </a:rPr>
              <a:t> </a:t>
            </a:r>
            <a:r>
              <a:rPr lang="en-US"/>
              <a:t>. </a:t>
            </a:r>
            <a:endParaRPr lang="en-US"/>
          </a:p>
        </p:txBody>
      </p:sp>
      <p:pic>
        <p:nvPicPr>
          <p:cNvPr id="4" name="Picture 3"/>
          <p:cNvPicPr>
            <a:picLocks noChangeAspect="1"/>
          </p:cNvPicPr>
          <p:nvPr/>
        </p:nvPicPr>
        <p:blipFill>
          <a:blip r:embed="rId1"/>
          <a:stretch>
            <a:fillRect/>
          </a:stretch>
        </p:blipFill>
        <p:spPr>
          <a:xfrm>
            <a:off x="5687060" y="4009390"/>
            <a:ext cx="5657215" cy="275209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4093</Words>
  <Application>WPS Presentation</Application>
  <PresentationFormat>Widescreen</PresentationFormat>
  <Paragraphs>185</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SimSun</vt:lpstr>
      <vt:lpstr>Wingdings</vt:lpstr>
      <vt:lpstr>Microsoft YaHei</vt:lpstr>
      <vt:lpstr/>
      <vt:lpstr>Arial Unicode MS</vt:lpstr>
      <vt:lpstr>Calibri</vt:lpstr>
      <vt:lpstr>Gear SamsungOneNum</vt:lpstr>
      <vt:lpstr>Default Design</vt:lpstr>
      <vt:lpstr>Workshop Inkscape 2017</vt:lpstr>
      <vt:lpstr>Apakah Laptop + Mouse  sudah ada?  Inkscape sudah terinstal?</vt:lpstr>
      <vt:lpstr>Siapa saya?</vt:lpstr>
      <vt:lpstr>PowerPoint 演示文稿</vt:lpstr>
      <vt:lpstr>Review Pertemuan 2</vt:lpstr>
      <vt:lpstr>Materi pertemuan 3</vt:lpstr>
      <vt:lpstr>PowerPoint 演示文稿</vt:lpstr>
      <vt:lpstr>PowerPoint 演示文稿</vt:lpstr>
      <vt:lpstr>PowerPoint 演示文稿</vt:lpstr>
      <vt:lpstr>PowerPoint 演示文稿</vt:lpstr>
      <vt:lpstr>PowerPoint 演示文稿</vt:lpstr>
      <vt:lpstr>Seleksi objek</vt:lpstr>
      <vt:lpstr>Path</vt:lpstr>
      <vt:lpstr>Object to Path</vt:lpstr>
      <vt:lpstr>Text Follow Path</vt:lpstr>
      <vt:lpstr>Object to Path</vt:lpstr>
      <vt:lpstr>Layer</vt:lpstr>
      <vt:lpstr>Duplicate, clone, copy/paste?</vt:lpstr>
      <vt:lpstr>Mengulang pola/objek</vt:lpstr>
      <vt:lpstr>PowerPoint 演示文稿</vt:lpstr>
      <vt:lpstr>Tugas!</vt:lpstr>
      <vt:lpstr>Contoh Tugas</vt:lpstr>
      <vt:lpstr>Contoh Tugas</vt:lpstr>
      <vt:lpstr>Contoh Tugas</vt:lpstr>
      <vt:lpstr>Contoh Tugas</vt:lpstr>
      <vt:lpstr>Contoh Tugas : Ikon bebas</vt:lpstr>
      <vt:lpstr>Contoh Tugas : Manual Tracing</vt:lpstr>
      <vt:lpstr>Referensi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Inkscape 2017</dc:title>
  <dc:creator>superpikar</dc:creator>
  <cp:lastModifiedBy>usser</cp:lastModifiedBy>
  <cp:revision>157</cp:revision>
  <dcterms:created xsi:type="dcterms:W3CDTF">2017-11-11T10:54:00Z</dcterms:created>
  <dcterms:modified xsi:type="dcterms:W3CDTF">2017-12-01T05:33:23Z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1033-10.2.0.5978</vt:lpwstr>
  </property>
</Properties>
</file>